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19_27C35150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6" r:id="rId9"/>
    <p:sldId id="263" r:id="rId10"/>
    <p:sldId id="273" r:id="rId11"/>
    <p:sldId id="274" r:id="rId12"/>
    <p:sldId id="267" r:id="rId13"/>
    <p:sldId id="257" r:id="rId14"/>
    <p:sldId id="283" r:id="rId15"/>
    <p:sldId id="282" r:id="rId16"/>
    <p:sldId id="280" r:id="rId17"/>
    <p:sldId id="279" r:id="rId18"/>
    <p:sldId id="270" r:id="rId19"/>
    <p:sldId id="269" r:id="rId20"/>
    <p:sldId id="271" r:id="rId21"/>
    <p:sldId id="268" r:id="rId22"/>
    <p:sldId id="275" r:id="rId23"/>
    <p:sldId id="276" r:id="rId24"/>
    <p:sldId id="277" r:id="rId25"/>
    <p:sldId id="278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77ACBD5-746E-0599-4EAD-2CFB9BDB328B}" name="Stefano Mezzini" initials="SM" userId="b90dc910abf00f9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99" d="100"/>
          <a:sy n="99" d="100"/>
        </p:scale>
        <p:origin x="226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comments/modernComment_119_27C3515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A585787-F878-4570-90ED-7335810216BA}" authorId="{577ACBD5-746E-0599-4EAD-2CFB9BDB328B}" created="2025-04-24T15:05:06.52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667111760" sldId="281"/>
      <ac:spMk id="3" creationId="{C6FE2490-8CDB-243D-869F-299E99C9A8FE}"/>
      <ac:txMk cp="505" len="12">
        <ac:context len="519" hash="1006549450"/>
      </ac:txMk>
    </ac:txMkLst>
    <p188:pos x="5793954" y="4523284"/>
    <p188:txBody>
      <a:bodyPr/>
      <a:lstStyle/>
      <a:p>
        <a:r>
          <a:rPr lang="en-CA"/>
          <a:t>Missing URL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CF0A7-8DF0-9323-9F15-F54A3F28D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649E49-E978-9630-B6E8-ED8A80462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25EF8-64F4-FE29-2B21-72E9098D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0919D-01CF-526A-42AB-B433E248E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0E9BA-B81F-57E9-F659-74CED4093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2624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4927A-A3E1-D36E-D3B2-7B59A21B8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5A5268-7870-6A68-D4A4-24A112DF87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77415-6E16-17F3-D949-1A867E53D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BACB9-7416-AEFD-3EEA-798CF4877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A0801-51E2-88F7-6820-5BD670A08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330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5A1674-3287-BA71-1D1D-C68F221A16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75FA16-B675-E52E-0034-08D3AED2B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8D642-D2F2-73EE-A004-D3DBE292E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3CF50-6525-741A-8977-4E4D279F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57446-167F-2957-B83C-4EA07FAC5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800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642E-D778-70EA-2D41-625D6EFCF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D4C89-AE5A-23BD-502C-541E3F5C9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673"/>
            <a:ext cx="10515600" cy="48502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5FF7B-DC60-1714-4A2B-002A7B599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EC40A-9639-4523-6B6F-D4025BCCC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52707-1422-CB7F-D3D5-42EF76E2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9680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55B4E-3A22-93E2-E60E-DD2C7CBEF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2611A-5D88-6393-0B5D-151343079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51040-681F-A452-3DC5-2BA33E107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43A7A-D7CA-4019-5584-90CEA68A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AAD22-6F16-E52B-5935-CBD87F749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325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03AA7-D52A-7ACF-B82C-C056A7D0A6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79103"/>
            <a:ext cx="5181600" cy="48978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B71D3-C912-4052-15BD-52E96913F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79103"/>
            <a:ext cx="5181600" cy="48978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CF887-08A8-E79C-481D-61C9D3263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AFD71-67DD-0A63-C894-DD12328F3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CFBA2F-C516-0E13-7B88-ED59AED3B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2362E81-B7DC-F676-A8BB-E49F223CA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5693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FFC03-642C-DD87-2126-E43CCE6F4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0987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958C7-1ED2-E75C-10EC-0365917306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08124"/>
            <a:ext cx="5157787" cy="42815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DE7996-51B4-7FAD-4F01-7C5256A4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987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0D3454-1B4C-CD63-CD65-D1EFEFF454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08124"/>
            <a:ext cx="5183188" cy="4281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5203C2-4EAE-2883-1F1C-D80910CF7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131F8F-3166-D93C-83BF-B53729FD7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57F64-0BE1-00B4-D336-A935EB9A1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46CF496-AA13-3C1A-1EFF-BCAFA94A6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5165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193C43-778D-4F93-5ECF-B40DC626E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BB721-0A79-07D8-A622-D5C946983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62FA4-EF1E-B4DB-6922-4DED830FF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B93C5F1-1F49-4576-405F-266DDADA4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2051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1B7BDC-2884-1863-63CB-0F579D3D8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4C9AA5-D867-BBE1-1A63-9160F673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CA702-2C69-D7B6-29DA-25C8292A8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7387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33750-5693-2E29-FCFC-1CE1F480B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39E36-DC72-0DA0-EA72-8246087F8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3B1B6A-65B6-616D-C5EC-D6ABFC686B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E6A76D-3E86-5E65-4EF8-10968EDC4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7012C-8EA2-A1B2-7AC0-DA9B8593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E74E1-0B36-81A9-94C5-296AB4CB9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4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FE083-587A-EBBF-31A3-9BCE6ADEC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734C6F-9E01-50B1-41F4-9732E6D8FD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851156-8736-727D-5A96-306E1C844F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B4187E-EAB7-051D-1250-C0BEF6367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8F595-0549-543E-8DE1-825742B9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37D2DF-15A9-290E-7F69-292C9A881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9189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8F0763-7CA4-B60E-E966-57FB85E39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70FE6-6E11-EB3A-AAF9-FD7C68184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3BBED-79ED-87DC-AC34-CEEE2FFBFE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8033-02E2-E3AC-A687-A9B3544EF6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20F27-43E2-141E-C24E-5A61824B5F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807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s://fromthebottomoftheheap.net/slides/biology-seminar-2019/biology-seminar-november-2019.html#10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romthebottomoftheheap.net/slides/biology-seminar-2019/biology-seminar-november-2019.html#17" TargetMode="External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QuantitativeEcologyLab/Forest_Productivity_Regeneration" TargetMode="External"/><Relationship Id="rId3" Type="http://schemas.openxmlformats.org/officeDocument/2006/relationships/hyperlink" Target="https://movementecologyjournal.biomedcentral.com/articles/10.1186/s40462-025-00546-5" TargetMode="External"/><Relationship Id="rId7" Type="http://schemas.openxmlformats.org/officeDocument/2006/relationships/hyperlink" Target="https://dx.plos.org/10.1371/journal.pbio.1000357" TargetMode="External"/><Relationship Id="rId2" Type="http://schemas.microsoft.com/office/2018/10/relationships/comments" Target="../comments/modernComment_119_27C3515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jstor.org/stable/2462690" TargetMode="External"/><Relationship Id="rId5" Type="http://schemas.openxmlformats.org/officeDocument/2006/relationships/hyperlink" Target="https://www.pnas.org/doi/10.1073/pnas.1611525114" TargetMode="External"/><Relationship Id="rId4" Type="http://schemas.openxmlformats.org/officeDocument/2006/relationships/hyperlink" Target="https://www.pnas.org/doi/10.1073/pnas.1408589111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doi.org/10.3354/cr0093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doi.org/10.3354/cr0093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186/s40462-025-00546-5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cub.2020.06.032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i.org/10.1186/s40462-025-00546-5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1/1365-2656.14073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D2FD-5F70-44D5-1358-0F0D5EB38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2738"/>
            <a:ext cx="9144000" cy="2387600"/>
          </a:xfrm>
        </p:spPr>
        <p:txBody>
          <a:bodyPr/>
          <a:lstStyle/>
          <a:p>
            <a:r>
              <a:rPr lang="en-US" b="1" dirty="0" err="1">
                <a:solidFill>
                  <a:srgbClr val="C00000"/>
                </a:solidFill>
              </a:rPr>
              <a:t>DENVar</a:t>
            </a:r>
            <a:r>
              <a:rPr lang="en-US" dirty="0"/>
              <a:t>: A global </a:t>
            </a:r>
            <a:r>
              <a:rPr lang="en-US" b="1" dirty="0">
                <a:solidFill>
                  <a:srgbClr val="C00000"/>
                </a:solidFill>
              </a:rPr>
              <a:t>D</a:t>
            </a:r>
            <a:r>
              <a:rPr lang="en-US" dirty="0"/>
              <a:t>ynamic </a:t>
            </a:r>
            <a:r>
              <a:rPr lang="en-US" b="1" dirty="0">
                <a:solidFill>
                  <a:srgbClr val="C00000"/>
                </a:solidFill>
              </a:rPr>
              <a:t>E</a:t>
            </a:r>
            <a:r>
              <a:rPr lang="en-US" dirty="0"/>
              <a:t>stimate of </a:t>
            </a:r>
            <a:r>
              <a:rPr lang="en-US" b="1" dirty="0">
                <a:solidFill>
                  <a:srgbClr val="C00000"/>
                </a:solidFill>
              </a:rPr>
              <a:t>N</a:t>
            </a:r>
            <a:r>
              <a:rPr lang="en-US" dirty="0"/>
              <a:t>DVI </a:t>
            </a:r>
            <a:r>
              <a:rPr lang="en-US" b="1" dirty="0">
                <a:solidFill>
                  <a:srgbClr val="C00000"/>
                </a:solidFill>
              </a:rPr>
              <a:t>Var</a:t>
            </a:r>
            <a:r>
              <a:rPr lang="en-US" dirty="0"/>
              <a:t>iance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3C3B64-5E8A-5BA4-94C3-F7D010B2ED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3154"/>
            <a:ext cx="9144000" cy="244838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Stefano Mezzini, Michael J. Noonan</a:t>
            </a:r>
          </a:p>
          <a:p>
            <a:endParaRPr lang="en-US" dirty="0"/>
          </a:p>
          <a:p>
            <a:r>
              <a:rPr lang="en-US" dirty="0"/>
              <a:t>2025-04-28</a:t>
            </a:r>
          </a:p>
          <a:p>
            <a:r>
              <a:rPr lang="en-US" dirty="0"/>
              <a:t>Lab update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4237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8499591-B8FC-67D1-5B80-0D335530E81A}"/>
              </a:ext>
            </a:extLst>
          </p:cNvPr>
          <p:cNvSpPr txBox="1"/>
          <p:nvPr/>
        </p:nvSpPr>
        <p:spPr>
          <a:xfrm>
            <a:off x="5790457" y="6442804"/>
            <a:ext cx="627033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000" dirty="0"/>
              <a:t>From </a:t>
            </a:r>
            <a:r>
              <a:rPr lang="en-US" sz="1000" dirty="0">
                <a:hlinkClick r:id="rId2"/>
              </a:rPr>
              <a:t>Simpson, Hinz, and Mezzini (2019)</a:t>
            </a:r>
            <a:endParaRPr lang="en-CA" sz="10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27F6570-2616-9A2D-96D1-1F1E91197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</p:spPr>
        <p:txBody>
          <a:bodyPr>
            <a:normAutofit fontScale="90000"/>
          </a:bodyPr>
          <a:lstStyle/>
          <a:p>
            <a:r>
              <a:rPr lang="en-US" dirty="0"/>
              <a:t>Why not just use deep learning?</a:t>
            </a:r>
            <a:endParaRPr lang="en-CA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4CB12C6-C0F3-CC0A-965F-22D7AB88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 can be highly accurate but are rarely interpretable</a:t>
            </a:r>
          </a:p>
          <a:p>
            <a:r>
              <a:rPr lang="en-US" dirty="0"/>
              <a:t>We need communicable models and predictions</a:t>
            </a:r>
          </a:p>
          <a:p>
            <a:r>
              <a:rPr lang="en-US" dirty="0"/>
              <a:t>We need sensible stats models</a:t>
            </a:r>
          </a:p>
        </p:txBody>
      </p:sp>
      <p:pic>
        <p:nvPicPr>
          <p:cNvPr id="15" name="Content Placeholder 4" descr="A close up of a dial&#10;&#10;AI-generated content may be incorrect.">
            <a:extLst>
              <a:ext uri="{FF2B5EF4-FFF2-40B4-BE49-F238E27FC236}">
                <a16:creationId xmlns:a16="http://schemas.microsoft.com/office/drawing/2014/main" id="{71214B3A-E635-6C41-290B-BA14CD57EF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155930"/>
            <a:ext cx="5964789" cy="321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18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97597-102E-A6B9-E1C8-60C22CE75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GAMs: flexible yet interpretable models</a:t>
            </a:r>
            <a:endParaRPr lang="en-CA" dirty="0"/>
          </a:p>
        </p:txBody>
      </p:sp>
      <p:pic>
        <p:nvPicPr>
          <p:cNvPr id="5" name="Content Placeholder 4" descr="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6FB8039A-77AD-DBF2-2C37-E794C1C79B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220" y="1327150"/>
            <a:ext cx="8629560" cy="484981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78BAF9-08C6-2EE1-2430-A5681D30C7F8}"/>
              </a:ext>
            </a:extLst>
          </p:cNvPr>
          <p:cNvSpPr txBox="1"/>
          <p:nvPr/>
        </p:nvSpPr>
        <p:spPr>
          <a:xfrm>
            <a:off x="2960834" y="6176963"/>
            <a:ext cx="627033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Simpson, Hinz, and Mezzini (2019)</a:t>
            </a:r>
            <a:endParaRPr lang="en-CA" sz="1000" dirty="0"/>
          </a:p>
        </p:txBody>
      </p:sp>
    </p:spTree>
    <p:extLst>
      <p:ext uri="{BB962C8B-B14F-4D97-AF65-F5344CB8AC3E}">
        <p14:creationId xmlns:p14="http://schemas.microsoft.com/office/powerpoint/2010/main" val="3232696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39CAC7B-124F-614A-B987-7F801D2A7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Smooth mean gives large, wiggly variance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684CF99-2B0F-D792-FC38-880BCD852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Wiggly mean gives small, smooth variance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1E8F-8EC4-CF8F-CEDD-D79E9FD5D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Variance estimate depends on mean estimate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7563693D-EBDE-1735-72ED-3B969EAACB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7937" y="1908175"/>
            <a:ext cx="4281488" cy="4281488"/>
          </a:xfrm>
        </p:spPr>
      </p:pic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081A17B5-A2EF-183B-7B27-0445B9BB9AC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23050" y="1908175"/>
            <a:ext cx="4281488" cy="4281488"/>
          </a:xfrm>
        </p:spPr>
      </p:pic>
    </p:spTree>
    <p:extLst>
      <p:ext uri="{BB962C8B-B14F-4D97-AF65-F5344CB8AC3E}">
        <p14:creationId xmlns:p14="http://schemas.microsoft.com/office/powerpoint/2010/main" val="2154223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1B25A-1F4D-9862-98A3-C02AA156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61890" cy="570417"/>
          </a:xfrm>
        </p:spPr>
        <p:txBody>
          <a:bodyPr>
            <a:normAutofit fontScale="90000"/>
          </a:bodyPr>
          <a:lstStyle/>
          <a:p>
            <a:r>
              <a:rPr lang="en-US" dirty="0"/>
              <a:t>AVHRR/VIIRS: daily NDVI data at a 0.05° resolution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9F74C0A-5E82-2E07-28FE-DBE3D837A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445" y="1044501"/>
            <a:ext cx="11069652" cy="5534826"/>
          </a:xfrm>
        </p:spPr>
      </p:pic>
    </p:spTree>
    <p:extLst>
      <p:ext uri="{BB962C8B-B14F-4D97-AF65-F5344CB8AC3E}">
        <p14:creationId xmlns:p14="http://schemas.microsoft.com/office/powerpoint/2010/main" val="3419025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F9FBC-EA03-F8BB-8912-CFEA354CB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8E866-A58F-952A-6A57-9E69F8B07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61890" cy="570417"/>
          </a:xfrm>
        </p:spPr>
        <p:txBody>
          <a:bodyPr>
            <a:normAutofit fontScale="90000"/>
          </a:bodyPr>
          <a:lstStyle/>
          <a:p>
            <a:r>
              <a:rPr lang="en-US" dirty="0"/>
              <a:t>Too much data!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1DCFE2A-93D9-B55F-AB11-982487A5F5E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6673"/>
                <a:ext cx="10515600" cy="5166202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Data frame size limit in R is (2^32 – 1) = 4.3B rows</a:t>
                </a:r>
              </a:p>
              <a:p>
                <a:endParaRPr lang="en-US" dirty="0"/>
              </a:p>
              <a:p>
                <a:r>
                  <a:rPr lang="en-US" dirty="0"/>
                  <a:t>15 306 </a:t>
                </a:r>
                <a:r>
                  <a:rPr lang="en-US" dirty="0" err="1"/>
                  <a:t>rasters</a:t>
                </a:r>
                <a:endParaRPr lang="en-US" dirty="0"/>
              </a:p>
              <a:p>
                <a:r>
                  <a:rPr lang="en-CA" dirty="0"/>
                  <a:t>About </a:t>
                </a:r>
                <a:r>
                  <a:rPr lang="en-US" dirty="0"/>
                  <a:t>6M pixels per raster</a:t>
                </a:r>
              </a:p>
              <a:p>
                <a:r>
                  <a:rPr lang="en-US" dirty="0"/>
                  <a:t>About 90B rows!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Reduce dataset size:</a:t>
                </a:r>
              </a:p>
              <a:p>
                <a:r>
                  <a:rPr lang="en-US" dirty="0"/>
                  <a:t>Take 15-day averages of </a:t>
                </a:r>
                <a:r>
                  <a:rPr lang="en-US" dirty="0" err="1"/>
                  <a:t>rasters</a:t>
                </a:r>
                <a:endParaRPr lang="en-US" dirty="0"/>
              </a:p>
              <a:p>
                <a:r>
                  <a:rPr lang="en-US" dirty="0"/>
                  <a:t>Aggregate spatially by a factor of 2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dirty="0"/>
                  <a:t>2</a:t>
                </a:r>
              </a:p>
              <a:p>
                <a:r>
                  <a:rPr lang="en-US" dirty="0"/>
                  <a:t>90B / 15 / (2^2) = 1.5B &lt; 4.3B = 2^32 – 1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1DCFE2A-93D9-B55F-AB11-982487A5F5E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6673"/>
                <a:ext cx="10515600" cy="5166202"/>
              </a:xfrm>
              <a:blipFill>
                <a:blip r:embed="rId2"/>
                <a:stretch>
                  <a:fillRect l="-1217" t="-2125" b="-165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3914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72E94-4DE9-155A-8C43-0EA1BE998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lue rectangular object with a number of colors&#10;&#10;AI-generated content may be incorrect.">
            <a:extLst>
              <a:ext uri="{FF2B5EF4-FFF2-40B4-BE49-F238E27FC236}">
                <a16:creationId xmlns:a16="http://schemas.microsoft.com/office/drawing/2014/main" id="{ECE17CE9-AF2D-D8FC-7696-958DD1680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1" y="997462"/>
            <a:ext cx="11018378" cy="550919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2873C3-5815-E05E-3D03-6020D689D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61890" cy="570417"/>
          </a:xfrm>
        </p:spPr>
        <p:txBody>
          <a:bodyPr>
            <a:normAutofit fontScale="90000"/>
          </a:bodyPr>
          <a:lstStyle/>
          <a:p>
            <a:r>
              <a:rPr lang="en-US" dirty="0"/>
              <a:t>AVHRR/VIIRS: daily NDVI data at a 0.05° resolution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11824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2DB69-E038-BF27-3A14-AB6602E4A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2CA5C-2B35-E534-92EA-927817963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61890" cy="570417"/>
          </a:xfrm>
        </p:spPr>
        <p:txBody>
          <a:bodyPr>
            <a:normAutofit fontScale="90000"/>
          </a:bodyPr>
          <a:lstStyle/>
          <a:p>
            <a:r>
              <a:rPr lang="en-US" dirty="0"/>
              <a:t>A global digital elevation model (DEM)</a:t>
            </a:r>
            <a:endParaRPr lang="en-CA" dirty="0"/>
          </a:p>
        </p:txBody>
      </p:sp>
      <p:pic>
        <p:nvPicPr>
          <p:cNvPr id="7" name="Content Placeholder 6" descr="A map of the world&#10;&#10;AI-generated content may be incorrect.">
            <a:extLst>
              <a:ext uri="{FF2B5EF4-FFF2-40B4-BE49-F238E27FC236}">
                <a16:creationId xmlns:a16="http://schemas.microsoft.com/office/drawing/2014/main" id="{E0B75430-554C-DE68-75CB-350CE5FFD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90" y="1175952"/>
            <a:ext cx="10304420" cy="5152210"/>
          </a:xfrm>
        </p:spPr>
      </p:pic>
    </p:spTree>
    <p:extLst>
      <p:ext uri="{BB962C8B-B14F-4D97-AF65-F5344CB8AC3E}">
        <p14:creationId xmlns:p14="http://schemas.microsoft.com/office/powerpoint/2010/main" val="2562603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0ECAD-5CE8-8D80-EB37-B32F878D5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B7849-37FF-5FD4-9577-D4751FCCA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mean NDVI</a:t>
            </a:r>
            <a:endParaRPr lang="en-CA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AA3C9F6-7557-FC67-EC72-F014374E2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322F22-EC32-1D74-9201-540A7D7FA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617" y="1093487"/>
            <a:ext cx="10576766" cy="536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797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3383D-2A25-7DFB-2AC2-4341557CB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F9A4C4-A8CC-6B38-6F2D-D91FD7C024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7872" y="851830"/>
            <a:ext cx="7916256" cy="593719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DEA42F-6B7E-37D1-BA95-A32395102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mean NDVI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34793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2F483-3138-5FA4-1DBA-2288A77BC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04DA-E32F-04B9-9623-D0FAE910E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variance in NDVI</a:t>
            </a:r>
            <a:endParaRPr lang="en-CA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D4F3FF7-222C-46CF-A687-E144D3754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762" y="1093966"/>
            <a:ext cx="9920477" cy="531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659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61571-F96C-803C-BCD2-30D5AAD1B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Origin of remote sensing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678CB-65F9-42A3-6113-26513C51E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First satellite: Sputnik 1, launched in 1957 by Soviet Union</a:t>
            </a:r>
          </a:p>
          <a:p>
            <a:r>
              <a:rPr lang="en-US" dirty="0"/>
              <a:t>“Passive” data collection: no need for fieldwork</a:t>
            </a:r>
          </a:p>
          <a:p>
            <a:r>
              <a:rPr lang="en-US" dirty="0"/>
              <a:t>Can monitor landscapes at various spatiotemporal scales</a:t>
            </a:r>
          </a:p>
          <a:p>
            <a:r>
              <a:rPr lang="en-US" dirty="0"/>
              <a:t>Collect light data (near infra-red, red, green, blue, LIDAR, etc.)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Can create other measures:</a:t>
            </a:r>
          </a:p>
          <a:p>
            <a:pPr lvl="1"/>
            <a:r>
              <a:rPr lang="en-US" dirty="0"/>
              <a:t>Normalized Difference Vegetation Index (NIR – Red) / (NIR + Red)</a:t>
            </a:r>
          </a:p>
          <a:p>
            <a:pPr lvl="1"/>
            <a:r>
              <a:rPr lang="en-US" dirty="0"/>
              <a:t>Enhanced Vegetation Index </a:t>
            </a:r>
          </a:p>
          <a:p>
            <a:pPr lvl="1"/>
            <a:r>
              <a:rPr lang="en-US" dirty="0"/>
              <a:t>Earth’s surface temperature</a:t>
            </a:r>
          </a:p>
          <a:p>
            <a:pPr lvl="1"/>
            <a:r>
              <a:rPr lang="en-US" dirty="0"/>
              <a:t>Human Footprint Index</a:t>
            </a:r>
          </a:p>
        </p:txBody>
      </p:sp>
    </p:spTree>
    <p:extLst>
      <p:ext uri="{BB962C8B-B14F-4D97-AF65-F5344CB8AC3E}">
        <p14:creationId xmlns:p14="http://schemas.microsoft.com/office/powerpoint/2010/main" val="235704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174BC-0213-9ED1-BE1A-F75479B5B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DFCF2A-21EF-D71A-2761-C8CA619D7A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7872" y="851830"/>
            <a:ext cx="7916256" cy="593719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F7D014-5227-5379-CC69-98B3FCDD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variance in NDVI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177077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29A3F-160A-23AD-E16C-AC11B7A8E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6640D-6418-F48B-D4EF-898F8C86D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statistics for nerds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60173-0C2D-B9EB-4ABA-6783764AD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Deviance explained: Mean : 74.4%</a:t>
            </a:r>
            <a:r>
              <a:rPr lang="en-US" dirty="0"/>
              <a:t>; </a:t>
            </a:r>
            <a:r>
              <a:rPr lang="en-CA" dirty="0"/>
              <a:t>Variance: 14.%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A97B8A-01D3-9B7A-30F3-C41E8FB47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69513"/>
            <a:ext cx="5421067" cy="4489383"/>
          </a:xfrm>
          <a:prstGeom prst="rect">
            <a:avLst/>
          </a:prstGeom>
        </p:spPr>
      </p:pic>
      <p:pic>
        <p:nvPicPr>
          <p:cNvPr id="7" name="Picture 6" descr="A cartoon character with rainbow and text&#10;&#10;AI-generated content may be incorrect.">
            <a:extLst>
              <a:ext uri="{FF2B5EF4-FFF2-40B4-BE49-F238E27FC236}">
                <a16:creationId xmlns:a16="http://schemas.microsoft.com/office/drawing/2014/main" id="{BAC50183-EAEE-E5E8-70B8-308951955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461" y="2318358"/>
            <a:ext cx="55626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940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208F0-C03B-3FA2-6D86-18CD9D65A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predictions: Mean NDVI</a:t>
            </a:r>
            <a:endParaRPr lang="en-CA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CA216732-FD5F-00E4-31D3-618DBE183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2676" y="885395"/>
            <a:ext cx="11466648" cy="5733324"/>
          </a:xfrm>
        </p:spPr>
      </p:pic>
    </p:spTree>
    <p:extLst>
      <p:ext uri="{BB962C8B-B14F-4D97-AF65-F5344CB8AC3E}">
        <p14:creationId xmlns:p14="http://schemas.microsoft.com/office/powerpoint/2010/main" val="26162441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96808-37E2-9E8B-AB43-2A2004CF8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0A0C7-5016-C77B-F9BD-F47D16082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predictions: </a:t>
            </a:r>
            <a:r>
              <a:rPr lang="en-US" dirty="0" err="1"/>
              <a:t>DENVar</a:t>
            </a:r>
            <a:endParaRPr lang="en-CA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9B73073-20BE-5DD1-9E8F-63C00CBFA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2676" y="885395"/>
            <a:ext cx="11466648" cy="5733324"/>
          </a:xfrm>
        </p:spPr>
      </p:pic>
    </p:spTree>
    <p:extLst>
      <p:ext uri="{BB962C8B-B14F-4D97-AF65-F5344CB8AC3E}">
        <p14:creationId xmlns:p14="http://schemas.microsoft.com/office/powerpoint/2010/main" val="3710229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E14A1-9FB8-9FC1-C105-0B159A3B3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Mean and variance of NDVI are correlated</a:t>
            </a:r>
            <a:endParaRPr lang="en-CA" dirty="0"/>
          </a:p>
        </p:txBody>
      </p:sp>
      <p:pic>
        <p:nvPicPr>
          <p:cNvPr id="7" name="Content Placeholder 6" descr="A colorful dots on a white background&#10;&#10;AI-generated content may be incorrect.">
            <a:extLst>
              <a:ext uri="{FF2B5EF4-FFF2-40B4-BE49-F238E27FC236}">
                <a16:creationId xmlns:a16="http://schemas.microsoft.com/office/drawing/2014/main" id="{B52821E5-79F7-5319-6A92-C5ED6B8C2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965" y="831530"/>
            <a:ext cx="7788070" cy="5841054"/>
          </a:xfrm>
        </p:spPr>
      </p:pic>
    </p:spTree>
    <p:extLst>
      <p:ext uri="{BB962C8B-B14F-4D97-AF65-F5344CB8AC3E}">
        <p14:creationId xmlns:p14="http://schemas.microsoft.com/office/powerpoint/2010/main" val="27355835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BE1A1-1D1F-6E50-ADCA-7D48E4F58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DENVar</a:t>
            </a:r>
            <a:r>
              <a:rPr lang="en-US" dirty="0"/>
              <a:t> is correlated with other metrics, too</a:t>
            </a:r>
            <a:endParaRPr lang="en-CA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C169FD8-85A0-430D-754D-8E295591C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7033" y="1014302"/>
            <a:ext cx="9077934" cy="5673708"/>
          </a:xfrm>
        </p:spPr>
      </p:pic>
    </p:spTree>
    <p:extLst>
      <p:ext uri="{BB962C8B-B14F-4D97-AF65-F5344CB8AC3E}">
        <p14:creationId xmlns:p14="http://schemas.microsoft.com/office/powerpoint/2010/main" val="5531993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E1500-0700-0AE1-DE4B-8D98B5FEC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is environmental stochasticity important?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E2490-8CDB-243D-869F-299E99C9A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Environmental stochasticity affects:</a:t>
            </a:r>
          </a:p>
          <a:p>
            <a:r>
              <a:rPr lang="en-US" dirty="0"/>
              <a:t>Plant and animal phenology (e.g., timing of flowering or migration)</a:t>
            </a:r>
          </a:p>
          <a:p>
            <a:r>
              <a:rPr lang="en-US" dirty="0"/>
              <a:t>Animal movement behavior (</a:t>
            </a:r>
            <a:r>
              <a:rPr lang="en-US" dirty="0">
                <a:hlinkClick r:id="rId3"/>
              </a:rPr>
              <a:t>Mezzini et al. 2025</a:t>
            </a:r>
            <a:r>
              <a:rPr lang="en-US" dirty="0"/>
              <a:t>)</a:t>
            </a:r>
          </a:p>
          <a:p>
            <a:r>
              <a:rPr lang="en-CA" dirty="0"/>
              <a:t>Species’ ability to respond to change (</a:t>
            </a:r>
            <a:r>
              <a:rPr lang="en-CA" dirty="0">
                <a:hlinkClick r:id="rId4"/>
              </a:rPr>
              <a:t>Botero et al. 2015</a:t>
            </a:r>
            <a:r>
              <a:rPr lang="en-CA" dirty="0"/>
              <a:t>)</a:t>
            </a:r>
          </a:p>
          <a:p>
            <a:r>
              <a:rPr lang="en-CA" dirty="0"/>
              <a:t>Extreme events, which play crucial roles in ecology and evolution (</a:t>
            </a:r>
            <a:r>
              <a:rPr lang="en-CA" dirty="0">
                <a:hlinkClick r:id="rId5"/>
              </a:rPr>
              <a:t>Anderson  et al. 2017</a:t>
            </a:r>
            <a:r>
              <a:rPr lang="en-CA" dirty="0"/>
              <a:t>, </a:t>
            </a:r>
            <a:r>
              <a:rPr lang="en-CA" dirty="0" err="1">
                <a:hlinkClick r:id="rId5"/>
              </a:rPr>
              <a:t>Logares</a:t>
            </a:r>
            <a:r>
              <a:rPr lang="en-CA" dirty="0">
                <a:hlinkClick r:id="rId5"/>
              </a:rPr>
              <a:t> at al. 2012</a:t>
            </a:r>
            <a:r>
              <a:rPr lang="en-CA" dirty="0"/>
              <a:t>)</a:t>
            </a:r>
          </a:p>
          <a:p>
            <a:r>
              <a:rPr lang="en-CA" dirty="0"/>
              <a:t>Landscapes’ energetic balances and species’ ability to adapt (</a:t>
            </a:r>
            <a:r>
              <a:rPr lang="en-CA" dirty="0">
                <a:hlinkClick r:id="rId6"/>
              </a:rPr>
              <a:t>Lande 1993</a:t>
            </a:r>
            <a:r>
              <a:rPr lang="en-CA" dirty="0"/>
              <a:t>; </a:t>
            </a:r>
            <a:r>
              <a:rPr lang="en-CA" dirty="0">
                <a:hlinkClick r:id="rId7"/>
              </a:rPr>
              <a:t>Chevin et al. 2010</a:t>
            </a:r>
            <a:r>
              <a:rPr lang="en-CA" dirty="0"/>
              <a:t>)</a:t>
            </a:r>
          </a:p>
          <a:p>
            <a:r>
              <a:rPr lang="en-CA" dirty="0"/>
              <a:t>Forest regeneration following fires or cutting (</a:t>
            </a:r>
            <a:r>
              <a:rPr lang="en-CA" dirty="0">
                <a:hlinkClick r:id="rId8"/>
              </a:rPr>
              <a:t>Daniella’s work</a:t>
            </a:r>
            <a:r>
              <a:rPr lang="en-CA" dirty="0"/>
              <a:t>)</a:t>
            </a:r>
          </a:p>
          <a:p>
            <a:r>
              <a:rPr lang="en-CA" dirty="0"/>
              <a:t>Forest fire occurrence (Avery’s work)</a:t>
            </a:r>
          </a:p>
        </p:txBody>
      </p:sp>
    </p:spTree>
    <p:extLst>
      <p:ext uri="{BB962C8B-B14F-4D97-AF65-F5344CB8AC3E}">
        <p14:creationId xmlns:p14="http://schemas.microsoft.com/office/powerpoint/2010/main" val="66711176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D00D1-0BF2-B4D1-5AF5-A4E76427D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NDVI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4FF97A-32A2-7F6A-8823-89060584B8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it-IT" dirty="0"/>
                  <a:t>Normalized </a:t>
                </a:r>
                <a:r>
                  <a:rPr lang="it-IT" dirty="0" err="1"/>
                  <a:t>Difference</a:t>
                </a:r>
                <a:r>
                  <a:rPr lang="it-IT" dirty="0"/>
                  <a:t> </a:t>
                </a:r>
                <a:r>
                  <a:rPr lang="it-IT" dirty="0" err="1"/>
                  <a:t>Vegetation</a:t>
                </a:r>
                <a:r>
                  <a:rPr lang="it-IT" dirty="0"/>
                  <a:t> Index</a:t>
                </a:r>
              </a:p>
              <a:p>
                <a:pPr marL="0" indent="0">
                  <a:buNone/>
                </a:pPr>
                <a:endParaRPr lang="it-IT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𝑁𝐷𝑉𝐼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𝑁𝐼𝑅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𝑅𝑒𝑑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𝑁𝐼𝑅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𝑅𝑒𝑑</m:t>
                          </m:r>
                        </m:den>
                      </m:f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CA" dirty="0"/>
              </a:p>
              <a:p>
                <a:r>
                  <a:rPr lang="en-CA" dirty="0"/>
                  <a:t>Measure of greenness:</a:t>
                </a:r>
              </a:p>
              <a:p>
                <a:pPr lvl="1"/>
                <a:r>
                  <a:rPr lang="en-CA" dirty="0"/>
                  <a:t>Productivity</a:t>
                </a:r>
              </a:p>
              <a:p>
                <a:pPr lvl="1"/>
                <a:r>
                  <a:rPr lang="en-CA" dirty="0"/>
                  <a:t>Forage availability</a:t>
                </a:r>
              </a:p>
              <a:p>
                <a:pPr lvl="1"/>
                <a:r>
                  <a:rPr lang="en-CA" dirty="0"/>
                  <a:t>Phenology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4FF97A-32A2-7F6A-8823-89060584B8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6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4522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CD34E-6DD2-F35B-E8EC-233C4AB72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There have been many successes with NDVI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B13897-33CD-F0D4-A1D7-D6629FBBE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6417" y="1327150"/>
            <a:ext cx="6479166" cy="484981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74E6F7-0CB0-A56E-D3CC-42D0329BCD78}"/>
              </a:ext>
            </a:extLst>
          </p:cNvPr>
          <p:cNvSpPr txBox="1"/>
          <p:nvPr/>
        </p:nvSpPr>
        <p:spPr>
          <a:xfrm>
            <a:off x="2830779" y="6176963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000" dirty="0"/>
              <a:t>Fig. 1 of </a:t>
            </a:r>
            <a:r>
              <a:rPr lang="en-CA" sz="1000" dirty="0" err="1"/>
              <a:t>Pettorelli</a:t>
            </a:r>
            <a:r>
              <a:rPr lang="en-CA" sz="1000" dirty="0"/>
              <a:t> et al. (2011) </a:t>
            </a:r>
            <a:r>
              <a:rPr lang="en-CA" sz="1000" dirty="0">
                <a:hlinkClick r:id="rId3" action="ppaction://hlinkfile"/>
              </a:rPr>
              <a:t>doi.org/10.3354/cr00936</a:t>
            </a:r>
            <a:endParaRPr lang="en-CA" sz="1000" dirty="0"/>
          </a:p>
        </p:txBody>
      </p:sp>
    </p:spTree>
    <p:extLst>
      <p:ext uri="{BB962C8B-B14F-4D97-AF65-F5344CB8AC3E}">
        <p14:creationId xmlns:p14="http://schemas.microsoft.com/office/powerpoint/2010/main" val="1577866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B23FE-F560-B14B-9AC9-FE99D176B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6A487-F241-A671-ED21-0EEB659C4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NDVI is a proxy of what we are interested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A61F7B-8627-1789-8169-A2C8968CAB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6417" y="1327150"/>
            <a:ext cx="6479166" cy="484981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B6D73E-ECEF-D2D8-8BD4-2D2041A60335}"/>
              </a:ext>
            </a:extLst>
          </p:cNvPr>
          <p:cNvSpPr txBox="1"/>
          <p:nvPr/>
        </p:nvSpPr>
        <p:spPr>
          <a:xfrm>
            <a:off x="2830779" y="6176963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000" dirty="0"/>
              <a:t>Fig. 1 of </a:t>
            </a:r>
            <a:r>
              <a:rPr lang="en-CA" sz="1000" dirty="0" err="1"/>
              <a:t>Pettorelli</a:t>
            </a:r>
            <a:r>
              <a:rPr lang="en-CA" sz="1000" dirty="0"/>
              <a:t> et al. (2011) </a:t>
            </a:r>
            <a:r>
              <a:rPr lang="en-CA" sz="1000" dirty="0">
                <a:hlinkClick r:id="rId3" action="ppaction://hlinkfile"/>
              </a:rPr>
              <a:t>doi.org/10.3354/cr00936</a:t>
            </a:r>
            <a:r>
              <a:rPr lang="en-CA" sz="1000" dirty="0"/>
              <a:t>; red box added manually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C889115-1570-5082-6F2B-3489789B1763}"/>
              </a:ext>
            </a:extLst>
          </p:cNvPr>
          <p:cNvSpPr/>
          <p:nvPr/>
        </p:nvSpPr>
        <p:spPr>
          <a:xfrm>
            <a:off x="2926937" y="1410057"/>
            <a:ext cx="2435550" cy="4713006"/>
          </a:xfrm>
          <a:custGeom>
            <a:avLst/>
            <a:gdLst>
              <a:gd name="connsiteX0" fmla="*/ 8545 w 2811566"/>
              <a:gd name="connsiteY0" fmla="*/ 12819 h 4713006"/>
              <a:gd name="connsiteX1" fmla="*/ 2811566 w 2811566"/>
              <a:gd name="connsiteY1" fmla="*/ 0 h 4713006"/>
              <a:gd name="connsiteX2" fmla="*/ 2768837 w 2811566"/>
              <a:gd name="connsiteY2" fmla="*/ 1512606 h 4713006"/>
              <a:gd name="connsiteX3" fmla="*/ 1226321 w 2811566"/>
              <a:gd name="connsiteY3" fmla="*/ 1533971 h 4713006"/>
              <a:gd name="connsiteX4" fmla="*/ 1320325 w 2811566"/>
              <a:gd name="connsiteY4" fmla="*/ 4713006 h 4713006"/>
              <a:gd name="connsiteX5" fmla="*/ 1281868 w 2811566"/>
              <a:gd name="connsiteY5" fmla="*/ 4713006 h 4713006"/>
              <a:gd name="connsiteX6" fmla="*/ 4272 w 2811566"/>
              <a:gd name="connsiteY6" fmla="*/ 4708733 h 4713006"/>
              <a:gd name="connsiteX7" fmla="*/ 8545 w 2811566"/>
              <a:gd name="connsiteY7" fmla="*/ 12819 h 4713006"/>
              <a:gd name="connsiteX0" fmla="*/ 8545 w 2811566"/>
              <a:gd name="connsiteY0" fmla="*/ 12819 h 4713006"/>
              <a:gd name="connsiteX1" fmla="*/ 2811566 w 2811566"/>
              <a:gd name="connsiteY1" fmla="*/ 0 h 4713006"/>
              <a:gd name="connsiteX2" fmla="*/ 2811566 w 2811566"/>
              <a:gd name="connsiteY2" fmla="*/ 1546789 h 4713006"/>
              <a:gd name="connsiteX3" fmla="*/ 1226321 w 2811566"/>
              <a:gd name="connsiteY3" fmla="*/ 1533971 h 4713006"/>
              <a:gd name="connsiteX4" fmla="*/ 1320325 w 2811566"/>
              <a:gd name="connsiteY4" fmla="*/ 4713006 h 4713006"/>
              <a:gd name="connsiteX5" fmla="*/ 1281868 w 2811566"/>
              <a:gd name="connsiteY5" fmla="*/ 4713006 h 4713006"/>
              <a:gd name="connsiteX6" fmla="*/ 4272 w 2811566"/>
              <a:gd name="connsiteY6" fmla="*/ 4708733 h 4713006"/>
              <a:gd name="connsiteX7" fmla="*/ 8545 w 2811566"/>
              <a:gd name="connsiteY7" fmla="*/ 12819 h 4713006"/>
              <a:gd name="connsiteX0" fmla="*/ 8545 w 2811566"/>
              <a:gd name="connsiteY0" fmla="*/ 12819 h 4713006"/>
              <a:gd name="connsiteX1" fmla="*/ 2811566 w 2811566"/>
              <a:gd name="connsiteY1" fmla="*/ 0 h 4713006"/>
              <a:gd name="connsiteX2" fmla="*/ 2811566 w 2811566"/>
              <a:gd name="connsiteY2" fmla="*/ 1546789 h 4713006"/>
              <a:gd name="connsiteX3" fmla="*/ 1354508 w 2811566"/>
              <a:gd name="connsiteY3" fmla="*/ 1542517 h 4713006"/>
              <a:gd name="connsiteX4" fmla="*/ 1320325 w 2811566"/>
              <a:gd name="connsiteY4" fmla="*/ 4713006 h 4713006"/>
              <a:gd name="connsiteX5" fmla="*/ 1281868 w 2811566"/>
              <a:gd name="connsiteY5" fmla="*/ 4713006 h 4713006"/>
              <a:gd name="connsiteX6" fmla="*/ 4272 w 2811566"/>
              <a:gd name="connsiteY6" fmla="*/ 4708733 h 4713006"/>
              <a:gd name="connsiteX7" fmla="*/ 8545 w 2811566"/>
              <a:gd name="connsiteY7" fmla="*/ 12819 h 4713006"/>
              <a:gd name="connsiteX0" fmla="*/ 8545 w 2811566"/>
              <a:gd name="connsiteY0" fmla="*/ 12819 h 4713006"/>
              <a:gd name="connsiteX1" fmla="*/ 2811566 w 2811566"/>
              <a:gd name="connsiteY1" fmla="*/ 0 h 4713006"/>
              <a:gd name="connsiteX2" fmla="*/ 2811566 w 2811566"/>
              <a:gd name="connsiteY2" fmla="*/ 1546789 h 4713006"/>
              <a:gd name="connsiteX3" fmla="*/ 1354508 w 2811566"/>
              <a:gd name="connsiteY3" fmla="*/ 1542517 h 4713006"/>
              <a:gd name="connsiteX4" fmla="*/ 1320325 w 2811566"/>
              <a:gd name="connsiteY4" fmla="*/ 4713006 h 4713006"/>
              <a:gd name="connsiteX5" fmla="*/ 1316051 w 2811566"/>
              <a:gd name="connsiteY5" fmla="*/ 4708733 h 4713006"/>
              <a:gd name="connsiteX6" fmla="*/ 4272 w 2811566"/>
              <a:gd name="connsiteY6" fmla="*/ 4708733 h 4713006"/>
              <a:gd name="connsiteX7" fmla="*/ 8545 w 2811566"/>
              <a:gd name="connsiteY7" fmla="*/ 12819 h 4713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11566" h="4713006">
                <a:moveTo>
                  <a:pt x="8545" y="12819"/>
                </a:moveTo>
                <a:lnTo>
                  <a:pt x="2811566" y="0"/>
                </a:lnTo>
                <a:lnTo>
                  <a:pt x="2811566" y="1546789"/>
                </a:lnTo>
                <a:lnTo>
                  <a:pt x="1354508" y="1542517"/>
                </a:lnTo>
                <a:lnTo>
                  <a:pt x="1320325" y="4713006"/>
                </a:lnTo>
                <a:lnTo>
                  <a:pt x="1316051" y="4708733"/>
                </a:lnTo>
                <a:lnTo>
                  <a:pt x="4272" y="4708733"/>
                </a:lnTo>
                <a:cubicBezTo>
                  <a:pt x="-1" y="3142004"/>
                  <a:pt x="-4273" y="1575275"/>
                  <a:pt x="8545" y="12819"/>
                </a:cubicBezTo>
                <a:close/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8272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5A1E9-37AC-5291-1F05-2C0AF1565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Mean NDVI is a useful proxy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E25C7C4-FE12-E7EF-9514-2CD7B3246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" t="-58" r="66746" b="50404"/>
          <a:stretch/>
        </p:blipFill>
        <p:spPr>
          <a:xfrm>
            <a:off x="394869" y="1157808"/>
            <a:ext cx="3826612" cy="2524861"/>
          </a:xfrm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C77AAAF0-D836-1827-9174-AE7EBF7CC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28" t="-56" r="-51" b="50402"/>
          <a:stretch/>
        </p:blipFill>
        <p:spPr>
          <a:xfrm>
            <a:off x="394869" y="3800306"/>
            <a:ext cx="3826612" cy="2524861"/>
          </a:xfrm>
          <a:prstGeom prst="rect">
            <a:avLst/>
          </a:prstGeom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425D0D9E-CA24-DC8A-0597-7A9354DC0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" t="50566" r="66595" b="-220"/>
          <a:stretch/>
        </p:blipFill>
        <p:spPr>
          <a:xfrm>
            <a:off x="5033471" y="1737731"/>
            <a:ext cx="6721270" cy="443480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D6A7952-33A9-995D-6E45-CDDC9C2C54C5}"/>
              </a:ext>
            </a:extLst>
          </p:cNvPr>
          <p:cNvSpPr txBox="1"/>
          <p:nvPr/>
        </p:nvSpPr>
        <p:spPr>
          <a:xfrm>
            <a:off x="632389" y="6442804"/>
            <a:ext cx="1092152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/>
              <a:t>Fig. 5 of </a:t>
            </a:r>
            <a:r>
              <a:rPr lang="pt-BR" sz="1000" dirty="0"/>
              <a:t>Mezzini et al. (2025) </a:t>
            </a:r>
            <a:r>
              <a:rPr lang="pt-BR" sz="1000" dirty="0">
                <a:hlinkClick r:id="rId4"/>
              </a:rPr>
              <a:t>https://doi.org/10.1186/s40462-025-00546-5</a:t>
            </a:r>
            <a:r>
              <a:rPr lang="pt-BR" sz="1000" dirty="0"/>
              <a:t> </a:t>
            </a:r>
            <a:r>
              <a:rPr lang="en-CA" sz="1000" dirty="0"/>
              <a:t>(edited)</a:t>
            </a:r>
          </a:p>
        </p:txBody>
      </p:sp>
    </p:spTree>
    <p:extLst>
      <p:ext uri="{BB962C8B-B14F-4D97-AF65-F5344CB8AC3E}">
        <p14:creationId xmlns:p14="http://schemas.microsoft.com/office/powerpoint/2010/main" val="634936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8F5FB-8E85-AAE3-CD9B-C6A074829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302B9-CEA2-371C-D91A-0115B7A43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Slope of mean NDVI is a useful proxy</a:t>
            </a:r>
            <a:endParaRPr lang="en-CA" dirty="0"/>
          </a:p>
        </p:txBody>
      </p:sp>
      <p:pic>
        <p:nvPicPr>
          <p:cNvPr id="7" name="Content Placeholder 6" descr="A graph of a number of different colored lines&#10;&#10;AI-generated content may be incorrect.">
            <a:extLst>
              <a:ext uri="{FF2B5EF4-FFF2-40B4-BE49-F238E27FC236}">
                <a16:creationId xmlns:a16="http://schemas.microsoft.com/office/drawing/2014/main" id="{CFF51D78-9498-5DFC-9555-EABA29B203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3" r="55546"/>
          <a:stretch/>
        </p:blipFill>
        <p:spPr>
          <a:xfrm>
            <a:off x="2898023" y="1198812"/>
            <a:ext cx="5869962" cy="508492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AF9B76-2906-0324-1580-020DEF910E90}"/>
              </a:ext>
            </a:extLst>
          </p:cNvPr>
          <p:cNvSpPr txBox="1"/>
          <p:nvPr/>
        </p:nvSpPr>
        <p:spPr>
          <a:xfrm>
            <a:off x="3799163" y="6350451"/>
            <a:ext cx="490045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Fig. 2 from </a:t>
            </a:r>
            <a:r>
              <a:rPr lang="en-CA" sz="1000" dirty="0"/>
              <a:t>Aikens et al (2020) </a:t>
            </a:r>
            <a:r>
              <a:rPr lang="en-CA" sz="1000" dirty="0">
                <a:hlinkClick r:id="rId3" tooltip="Persistent link using digital object identifier"/>
              </a:rPr>
              <a:t>doi.org/10.1016/j.cub.2020.06.032</a:t>
            </a:r>
            <a:r>
              <a:rPr lang="en-CA" sz="1000" dirty="0"/>
              <a:t> (cropped)</a:t>
            </a:r>
          </a:p>
        </p:txBody>
      </p:sp>
    </p:spTree>
    <p:extLst>
      <p:ext uri="{BB962C8B-B14F-4D97-AF65-F5344CB8AC3E}">
        <p14:creationId xmlns:p14="http://schemas.microsoft.com/office/powerpoint/2010/main" val="2913008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E3485-11BA-12DB-2A8F-1926D9AB9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61547-1F9F-9620-F4CB-2F54FB6DE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Variance of NDVI is a useful proxy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2D96EA-73E2-B9A9-F2D1-3406C12E3EE2}"/>
              </a:ext>
            </a:extLst>
          </p:cNvPr>
          <p:cNvSpPr txBox="1"/>
          <p:nvPr/>
        </p:nvSpPr>
        <p:spPr>
          <a:xfrm>
            <a:off x="591084" y="6442804"/>
            <a:ext cx="1099273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/>
              <a:t>Fig. from repo of </a:t>
            </a:r>
            <a:r>
              <a:rPr lang="pt-BR" sz="1000" dirty="0"/>
              <a:t>Mezzini et al. (2025) </a:t>
            </a:r>
            <a:r>
              <a:rPr lang="pt-BR" sz="1000" dirty="0">
                <a:hlinkClick r:id="rId2"/>
              </a:rPr>
              <a:t>https://doi.org/10.1186/s40462-025-00546-5</a:t>
            </a:r>
            <a:endParaRPr lang="en-CA" sz="1000" dirty="0"/>
          </a:p>
        </p:txBody>
      </p:sp>
      <p:pic>
        <p:nvPicPr>
          <p:cNvPr id="6" name="Picture 5" descr="A close-up of a graph&#10;&#10;AI-generated content may be incorrect.">
            <a:extLst>
              <a:ext uri="{FF2B5EF4-FFF2-40B4-BE49-F238E27FC236}">
                <a16:creationId xmlns:a16="http://schemas.microsoft.com/office/drawing/2014/main" id="{A101A4C5-6D14-A303-EF1A-9200670EF4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84" y="1468147"/>
            <a:ext cx="10881644" cy="481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896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6647D-C7D9-B5E2-4DB8-C4E8F7F2B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7C124-1211-DF97-E2BA-27BB48989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Var(NDVI) is a useful proxy for many species</a:t>
            </a:r>
            <a:endParaRPr lang="en-CA" dirty="0"/>
          </a:p>
        </p:txBody>
      </p:sp>
      <p:pic>
        <p:nvPicPr>
          <p:cNvPr id="11" name="Content Placeholder 7" descr="A graph showing different colored dots&#10;&#10;AI-generated content may be incorrect.">
            <a:extLst>
              <a:ext uri="{FF2B5EF4-FFF2-40B4-BE49-F238E27FC236}">
                <a16:creationId xmlns:a16="http://schemas.microsoft.com/office/drawing/2014/main" id="{DD99E9C1-49CE-BB36-5598-A31ABB2F5E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392" y="1075053"/>
            <a:ext cx="4722939" cy="56122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3852C93-E79B-CB0A-BC36-AC29F285DD4A}"/>
              </a:ext>
            </a:extLst>
          </p:cNvPr>
          <p:cNvSpPr txBox="1"/>
          <p:nvPr/>
        </p:nvSpPr>
        <p:spPr>
          <a:xfrm>
            <a:off x="7831142" y="5741442"/>
            <a:ext cx="60952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Fig. 2 from Broekman et al. (2024)</a:t>
            </a:r>
          </a:p>
          <a:p>
            <a:pPr>
              <a:buNone/>
            </a:pPr>
            <a:r>
              <a:rPr lang="en-CA" sz="1000" dirty="0">
                <a:hlinkClick r:id="rId3"/>
              </a:rPr>
              <a:t>doi.org/10.1111/1365-2656.14073</a:t>
            </a:r>
            <a:endParaRPr lang="en-CA" sz="1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8608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618</Words>
  <Application>Microsoft Office PowerPoint</Application>
  <PresentationFormat>Widescreen</PresentationFormat>
  <Paragraphs>82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Cambria Math</vt:lpstr>
      <vt:lpstr>Office Theme</vt:lpstr>
      <vt:lpstr>DENVar: A global Dynamic Estimate of NDVI Variance</vt:lpstr>
      <vt:lpstr>Origin of remote sensing</vt:lpstr>
      <vt:lpstr>NDVI</vt:lpstr>
      <vt:lpstr>There have been many successes with NDVI</vt:lpstr>
      <vt:lpstr>NDVI is a proxy of what we are interested</vt:lpstr>
      <vt:lpstr>Mean NDVI is a useful proxy</vt:lpstr>
      <vt:lpstr>Slope of mean NDVI is a useful proxy</vt:lpstr>
      <vt:lpstr>Variance of NDVI is a useful proxy</vt:lpstr>
      <vt:lpstr>Var(NDVI) is a useful proxy for many species</vt:lpstr>
      <vt:lpstr>Why not just use deep learning?</vt:lpstr>
      <vt:lpstr>GAMs: flexible yet interpretable models</vt:lpstr>
      <vt:lpstr>Variance estimate depends on mean estimate</vt:lpstr>
      <vt:lpstr>AVHRR/VIIRS: daily NDVI data at a 0.05° resolution</vt:lpstr>
      <vt:lpstr>Too much data!</vt:lpstr>
      <vt:lpstr>AVHRR/VIIRS: daily NDVI data at a 0.05° resolution</vt:lpstr>
      <vt:lpstr>A global digital elevation model (DEM)</vt:lpstr>
      <vt:lpstr>Estimating mean NDVI</vt:lpstr>
      <vt:lpstr>Estimating mean NDVI</vt:lpstr>
      <vt:lpstr>Estimating variance in NDVI</vt:lpstr>
      <vt:lpstr>Estimating variance in NDVI</vt:lpstr>
      <vt:lpstr>Model statistics for nerds</vt:lpstr>
      <vt:lpstr>Model predictions: Mean NDVI</vt:lpstr>
      <vt:lpstr>Model predictions: DENVar</vt:lpstr>
      <vt:lpstr>Mean and variance of NDVI are correlated</vt:lpstr>
      <vt:lpstr>DENVar is correlated with other metrics, too</vt:lpstr>
      <vt:lpstr>Why is environmental stochasticity important?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DENVar: A global Dynamic Estimate of NDVI Variance</dc:title>
  <dc:creator>Stefano Mezzini</dc:creator>
  <cp:lastModifiedBy>Stefano Mezzini</cp:lastModifiedBy>
  <cp:revision>33</cp:revision>
  <dcterms:created xsi:type="dcterms:W3CDTF">2025-04-23T13:55:27Z</dcterms:created>
  <dcterms:modified xsi:type="dcterms:W3CDTF">2025-04-24T20:56:52Z</dcterms:modified>
</cp:coreProperties>
</file>

<file path=docProps/thumbnail.jpeg>
</file>